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ted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ark_overlay_tit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914400" y="1828800"/>
            <a:ext cx="10972800" cy="4572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spcAft>
                <a:spcPts val="2000"/>
              </a:spcAft>
              <a:defRPr sz="5400" b="1">
                <a:solidFill>
                  <a:srgbClr val="FFFFFF"/>
                </a:solidFill>
              </a:defRPr>
            </a:pPr>
            <a:r>
              <a:t>Support Tickets Analysis</a:t>
            </a:r>
          </a:p>
          <a:p>
            <a:pPr algn="ctr">
              <a:spcAft>
                <a:spcPts val="1000"/>
              </a:spcAft>
              <a:defRPr sz="2800">
                <a:solidFill>
                  <a:srgbClr val="FFFFFF"/>
                </a:solidFill>
              </a:defRPr>
            </a:pPr>
            <a:r>
              <a:t>November 21, 2024</a:t>
            </a:r>
          </a:p>
          <a:p>
            <a:pPr algn="ctr">
              <a:spcAft>
                <a:spcPts val="1000"/>
              </a:spcAft>
              <a:defRPr sz="2800">
                <a:solidFill>
                  <a:srgbClr val="FFFFFF"/>
                </a:solidFill>
              </a:defRPr>
            </a:pPr>
            <a:r>
              <a:t>Generated with AI Agents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ted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white_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upport_tickets_business_hou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2208"/>
            <a:ext cx="8686800" cy="61535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ted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white_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upport_tickets_categories_business_hou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58908"/>
            <a:ext cx="8686800" cy="45401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ted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white_overl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support_tickets_advanced_vi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178"/>
            <a:ext cx="8686800" cy="5601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ted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ark_overlay_insigh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72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4000" b="1">
                <a:solidFill>
                  <a:srgbClr val="FFFFFF"/>
                </a:solidFill>
              </a:defRPr>
            </a:pPr>
            <a:r>
              <a:t>Key Insights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8229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 algn="l">
              <a:spcAft>
                <a:spcPts val="1400"/>
              </a:spcAft>
              <a:defRPr sz="2000">
                <a:solidFill>
                  <a:srgbClr val="FFFFFF"/>
                </a:solidFill>
              </a:defRPr>
            </a:pPr>
            <a:r>
              <a:rPr b="1"/>
              <a:t>• Authentication/Login Dominates: </a:t>
            </a:r>
            <a:r>
              <a:rPr b="0"/>
              <a:t>Highest ticket volume among all categories, indicating a key issue area.</a:t>
            </a:r>
          </a:p>
          <a:p>
            <a:pPr algn="l">
              <a:spcAft>
                <a:spcPts val="1400"/>
              </a:spcAft>
              <a:defRPr sz="2000">
                <a:solidFill>
                  <a:srgbClr val="FFFFFF"/>
                </a:solidFill>
              </a:defRPr>
            </a:pPr>
            <a:r>
              <a:rPr b="1"/>
              <a:t>• Peak Ticket Hours: </a:t>
            </a:r>
            <a:r>
              <a:rPr b="0"/>
              <a:t>Most tickets are submitted during weekday mornings (10 AM - 12 PM).</a:t>
            </a:r>
          </a:p>
          <a:p>
            <a:pPr algn="l">
              <a:spcAft>
                <a:spcPts val="1400"/>
              </a:spcAft>
              <a:defRPr sz="2000">
                <a:solidFill>
                  <a:srgbClr val="FFFFFF"/>
                </a:solidFill>
              </a:defRPr>
            </a:pPr>
            <a:r>
              <a:rPr b="1"/>
              <a:t>• Weekend Dip: </a:t>
            </a:r>
            <a:r>
              <a:rPr b="0"/>
              <a:t>Significant decline in ticket submissions on weekends.</a:t>
            </a:r>
          </a:p>
          <a:p>
            <a:pPr algn="l">
              <a:spcAft>
                <a:spcPts val="1400"/>
              </a:spcAft>
              <a:defRPr sz="2000">
                <a:solidFill>
                  <a:srgbClr val="FFFFFF"/>
                </a:solidFill>
              </a:defRPr>
            </a:pPr>
            <a:r>
              <a:rPr b="1"/>
              <a:t>• Response Time Bottlenecks: </a:t>
            </a:r>
            <a:r>
              <a:rPr b="0"/>
              <a:t>Delays most evident in "Integration/API" and "Performance/Speed."</a:t>
            </a:r>
          </a:p>
          <a:p>
            <a:pPr algn="l">
              <a:spcAft>
                <a:spcPts val="1400"/>
              </a:spcAft>
              <a:defRPr sz="2000">
                <a:solidFill>
                  <a:srgbClr val="FFFFFF"/>
                </a:solidFill>
              </a:defRPr>
            </a:pPr>
            <a:r>
              <a:rPr b="1"/>
              <a:t>• Uniform Response Patterns: </a:t>
            </a:r>
            <a:r>
              <a:rPr b="0"/>
              <a:t>Similar response times across categories, with some outliers in "Authentication/Login."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